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80"/>
  </p:notesMasterIdLst>
  <p:sldIdLst>
    <p:sldId id="258" r:id="rId3"/>
    <p:sldId id="1195" r:id="rId4"/>
    <p:sldId id="1321" r:id="rId5"/>
    <p:sldId id="1418" r:id="rId6"/>
    <p:sldId id="1426" r:id="rId7"/>
    <p:sldId id="1427" r:id="rId8"/>
    <p:sldId id="1428" r:id="rId9"/>
    <p:sldId id="1419" r:id="rId10"/>
    <p:sldId id="1421" r:id="rId11"/>
    <p:sldId id="1420" r:id="rId12"/>
    <p:sldId id="1422" r:id="rId13"/>
    <p:sldId id="1424" r:id="rId14"/>
    <p:sldId id="1500" r:id="rId15"/>
    <p:sldId id="1425" r:id="rId16"/>
    <p:sldId id="1429" r:id="rId17"/>
    <p:sldId id="1430" r:id="rId18"/>
    <p:sldId id="1431" r:id="rId19"/>
    <p:sldId id="1432" r:id="rId20"/>
    <p:sldId id="1434" r:id="rId21"/>
    <p:sldId id="1436" r:id="rId22"/>
    <p:sldId id="1437" r:id="rId23"/>
    <p:sldId id="1438" r:id="rId24"/>
    <p:sldId id="1324" r:id="rId25"/>
    <p:sldId id="1439" r:id="rId26"/>
    <p:sldId id="1440" r:id="rId27"/>
    <p:sldId id="1442" r:id="rId28"/>
    <p:sldId id="1443" r:id="rId29"/>
    <p:sldId id="1441" r:id="rId30"/>
    <p:sldId id="1444" r:id="rId31"/>
    <p:sldId id="1340" r:id="rId32"/>
    <p:sldId id="1445" r:id="rId33"/>
    <p:sldId id="1447" r:id="rId34"/>
    <p:sldId id="1452" r:id="rId35"/>
    <p:sldId id="1449" r:id="rId36"/>
    <p:sldId id="1451" r:id="rId37"/>
    <p:sldId id="1461" r:id="rId38"/>
    <p:sldId id="1462" r:id="rId39"/>
    <p:sldId id="1458" r:id="rId40"/>
    <p:sldId id="1459" r:id="rId41"/>
    <p:sldId id="1501" r:id="rId42"/>
    <p:sldId id="1497" r:id="rId43"/>
    <p:sldId id="1496" r:id="rId44"/>
    <p:sldId id="1498" r:id="rId45"/>
    <p:sldId id="1499" r:id="rId46"/>
    <p:sldId id="1467" r:id="rId47"/>
    <p:sldId id="1369" r:id="rId48"/>
    <p:sldId id="1469" r:id="rId49"/>
    <p:sldId id="1470" r:id="rId50"/>
    <p:sldId id="1468" r:id="rId51"/>
    <p:sldId id="1463" r:id="rId52"/>
    <p:sldId id="1464" r:id="rId53"/>
    <p:sldId id="1465" r:id="rId54"/>
    <p:sldId id="1479" r:id="rId55"/>
    <p:sldId id="1466" r:id="rId56"/>
    <p:sldId id="1472" r:id="rId57"/>
    <p:sldId id="1475" r:id="rId58"/>
    <p:sldId id="1476" r:id="rId59"/>
    <p:sldId id="1477" r:id="rId60"/>
    <p:sldId id="1471" r:id="rId61"/>
    <p:sldId id="1473" r:id="rId62"/>
    <p:sldId id="1474" r:id="rId63"/>
    <p:sldId id="1478" r:id="rId64"/>
    <p:sldId id="1480" r:id="rId65"/>
    <p:sldId id="1482" r:id="rId66"/>
    <p:sldId id="1332" r:id="rId67"/>
    <p:sldId id="1483" r:id="rId68"/>
    <p:sldId id="1484" r:id="rId69"/>
    <p:sldId id="1485" r:id="rId70"/>
    <p:sldId id="1491" r:id="rId71"/>
    <p:sldId id="1492" r:id="rId72"/>
    <p:sldId id="1488" r:id="rId73"/>
    <p:sldId id="1493" r:id="rId74"/>
    <p:sldId id="1489" r:id="rId75"/>
    <p:sldId id="1490" r:id="rId76"/>
    <p:sldId id="1495" r:id="rId77"/>
    <p:sldId id="1494" r:id="rId78"/>
    <p:sldId id="1502" r:id="rId79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0000"/>
    <a:srgbClr val="008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8" autoAdjust="0"/>
    <p:restoredTop sz="87917" autoAdjust="0"/>
  </p:normalViewPr>
  <p:slideViewPr>
    <p:cSldViewPr>
      <p:cViewPr>
        <p:scale>
          <a:sx n="125" d="100"/>
          <a:sy n="125" d="100"/>
        </p:scale>
        <p:origin x="-848" y="-136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80" Type="http://schemas.openxmlformats.org/officeDocument/2006/relationships/notesMaster" Target="notesMasters/notesMaster1.xml"/><Relationship Id="rId81" Type="http://schemas.openxmlformats.org/officeDocument/2006/relationships/printerSettings" Target="printerSettings/printerSettings1.bin"/><Relationship Id="rId82" Type="http://schemas.openxmlformats.org/officeDocument/2006/relationships/presProps" Target="presProps.xml"/><Relationship Id="rId83" Type="http://schemas.openxmlformats.org/officeDocument/2006/relationships/viewProps" Target="viewProps.xml"/><Relationship Id="rId84" Type="http://schemas.openxmlformats.org/officeDocument/2006/relationships/theme" Target="theme/theme1.xml"/><Relationship Id="rId85" Type="http://schemas.openxmlformats.org/officeDocument/2006/relationships/tableStyles" Target="tableStyles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5/11/14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7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7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7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7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7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7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7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replication, re-execution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Not necessarily a perfect comparison to recursive algorithms, but it’ll do.</a:t>
            </a: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(It’s Von Neumann,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  <a:sym typeface="Wingdings"/>
              </a:rPr>
              <a:t>inventer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of merge sort (among other things).)</a:t>
            </a: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Also: similarity is conceptual…Implementation is 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different. (And this is referring to the oft-neglected shuffle step.)</a:t>
            </a: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note: combiners are useful if mappers emit multiple values per key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name size ~ cluster size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Native monitoring, backup scheduling, fault tolerance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0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1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2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3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4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7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5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3009900"/>
            <a:ext cx="8469313" cy="1524000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>INTRO </a:t>
            </a:r>
            <a:r>
              <a:rPr lang="en-US" sz="6000" dirty="0" smtClean="0"/>
              <a:t>to</a:t>
            </a:r>
            <a:r>
              <a:rPr lang="en-US" sz="9000" dirty="0" smtClean="0"/>
              <a:t> DATA SCIENCE</a:t>
            </a:r>
            <a:br>
              <a:rPr lang="en-US" sz="9000" dirty="0" smtClean="0"/>
            </a:br>
            <a:r>
              <a:rPr lang="en-US" sz="5000" dirty="0" smtClean="0"/>
              <a:t>map-reduce</a:t>
            </a:r>
            <a:endParaRPr lang="en-US" sz="5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Instead of one huge machine, what if we got a bunch of regular (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commodity</a:t>
            </a:r>
            <a:r>
              <a:rPr lang="en-US" sz="3000" dirty="0" smtClean="0">
                <a:latin typeface="PFDinTextCompPro-Italic"/>
                <a:cs typeface="PFDinTextCompPro-Italic"/>
              </a:rPr>
              <a:t>) machines?</a:t>
            </a:r>
          </a:p>
        </p:txBody>
      </p:sp>
    </p:spTree>
    <p:extLst>
      <p:ext uri="{BB962C8B-B14F-4D97-AF65-F5344CB8AC3E}">
        <p14:creationId xmlns:p14="http://schemas.microsoft.com/office/powerpoint/2010/main" val="310999074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Instead of one huge machine, what if we got a bunch of regular (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commodity</a:t>
            </a:r>
            <a:r>
              <a:rPr lang="en-US" sz="3000" dirty="0" smtClean="0">
                <a:latin typeface="PFDinTextCompPro-Italic"/>
                <a:cs typeface="PFDinTextCompPro-Italic"/>
              </a:rPr>
              <a:t>) machines?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has obvious benefits!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cheaper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easier to maintain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scalability is unbounded (just add more nodes to the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cluster</a:t>
            </a:r>
            <a:r>
              <a:rPr lang="en-US" sz="3000" dirty="0" smtClean="0">
                <a:latin typeface="PFDinTextCompPro-Italic"/>
                <a:cs typeface="PFDinTextCompPro-Italic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814008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Now we can give a complete answer to our earlier question.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does “big data” actually refer to?</a:t>
            </a:r>
          </a:p>
        </p:txBody>
      </p:sp>
    </p:spTree>
    <p:extLst>
      <p:ext uri="{BB962C8B-B14F-4D97-AF65-F5344CB8AC3E}">
        <p14:creationId xmlns:p14="http://schemas.microsoft.com/office/powerpoint/2010/main" val="24792865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Now we can give a complete answer to our earlier question.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does “big data” actually refer to?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A:  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Scalability; in particular, storing &amp; processing web-scale (multi-</a:t>
            </a: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    terabyte) datasets </a:t>
            </a:r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using clusters </a:t>
            </a:r>
            <a:r>
              <a:rPr lang="en-US" sz="3000" i="1" dirty="0">
                <a:solidFill>
                  <a:schemeClr val="tx1"/>
                </a:solidFill>
                <a:latin typeface="PFDinTextCompPro-Italic"/>
                <a:cs typeface="PFDinTextCompPro-Italic"/>
              </a:rPr>
              <a:t>of multiple computing </a:t>
            </a:r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nodes.</a:t>
            </a:r>
          </a:p>
        </p:txBody>
      </p:sp>
    </p:spTree>
    <p:extLst>
      <p:ext uri="{BB962C8B-B14F-4D97-AF65-F5344CB8AC3E}">
        <p14:creationId xmlns:p14="http://schemas.microsoft.com/office/powerpoint/2010/main" val="39021383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Now we can give a complete answer to our earlier question.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does “big data” actually refer to?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A:  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Scalability; in particular, storing &amp; processing web-scale (multi-</a:t>
            </a: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    terabyte) datasets </a:t>
            </a:r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using clusters </a:t>
            </a:r>
            <a:r>
              <a:rPr lang="en-US" sz="3000" i="1" dirty="0">
                <a:solidFill>
                  <a:schemeClr val="tx1"/>
                </a:solidFill>
                <a:latin typeface="PFDinTextCompPro-Italic"/>
                <a:cs typeface="PFDinTextCompPro-Italic"/>
              </a:rPr>
              <a:t>of multiple computing </a:t>
            </a:r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nodes.</a:t>
            </a:r>
          </a:p>
          <a:p>
            <a:pPr algn="l"/>
            <a:endParaRPr lang="en-US" sz="3000" i="1" dirty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“Scale out </a:t>
            </a:r>
            <a:r>
              <a:rPr lang="en-US" sz="3000" dirty="0" err="1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vs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scale up!”</a:t>
            </a:r>
          </a:p>
        </p:txBody>
      </p:sp>
    </p:spTree>
    <p:extLst>
      <p:ext uri="{BB962C8B-B14F-4D97-AF65-F5344CB8AC3E}">
        <p14:creationId xmlns:p14="http://schemas.microsoft.com/office/powerpoint/2010/main" val="72203259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We can visualize this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horizontal</a:t>
            </a:r>
            <a:r>
              <a:rPr lang="en-US" sz="3000" dirty="0" smtClean="0">
                <a:latin typeface="PFDinTextCompPro-Italic"/>
                <a:cs typeface="PFDinTextCompPro-Italic"/>
              </a:rPr>
              <a:t> cluster architecture as a single client-multiple server relationship</a:t>
            </a:r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8053" y="2196230"/>
            <a:ext cx="6226969" cy="264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9724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We can visualize this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horizontal</a:t>
            </a:r>
            <a:r>
              <a:rPr lang="en-US" sz="3000" dirty="0" smtClean="0">
                <a:latin typeface="PFDinTextCompPro-Italic"/>
                <a:cs typeface="PFDinTextCompPro-Italic"/>
              </a:rPr>
              <a:t> cluster architecture as a single client-multiple server relationship</a:t>
            </a:r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8053" y="2196230"/>
            <a:ext cx="6226969" cy="2642470"/>
          </a:xfrm>
          <a:prstGeom prst="rect">
            <a:avLst/>
          </a:prstGeom>
        </p:spPr>
      </p:pic>
      <p:grpSp>
        <p:nvGrpSpPr>
          <p:cNvPr id="6" name="Group 26"/>
          <p:cNvGrpSpPr>
            <a:grpSpLocks/>
          </p:cNvGrpSpPr>
          <p:nvPr/>
        </p:nvGrpSpPr>
        <p:grpSpPr bwMode="auto">
          <a:xfrm>
            <a:off x="7485062" y="1638300"/>
            <a:ext cx="1463675" cy="1752600"/>
            <a:chOff x="0" y="0"/>
            <a:chExt cx="1280" cy="1280"/>
          </a:xfrm>
        </p:grpSpPr>
        <p:pic>
          <p:nvPicPr>
            <p:cNvPr id="7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1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+mn-lt"/>
                <a:ea typeface="ＭＳ Ｐゴシック" charset="0"/>
                <a:cs typeface="PFDinTextCompPro-Italic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+mn-lt"/>
                  <a:ea typeface="ＭＳ Ｐゴシック" charset="0"/>
                  <a:cs typeface="PFDinTextCompPro-Italic"/>
                  <a:sym typeface="News706 BT" charset="0"/>
                </a:rPr>
                <a:t>A horizontally distributed system also has better </a:t>
              </a:r>
              <a:r>
                <a:rPr lang="en-US" sz="900" i="1" dirty="0" smtClean="0">
                  <a:solidFill>
                    <a:schemeClr val="tx1"/>
                  </a:solidFill>
                  <a:latin typeface="+mn-lt"/>
                  <a:ea typeface="ＭＳ Ｐゴシック" charset="0"/>
                  <a:cs typeface="PFDinTextCompPro-Italic"/>
                  <a:sym typeface="News706 BT" charset="0"/>
                </a:rPr>
                <a:t>fault tolerance</a:t>
              </a:r>
              <a:r>
                <a:rPr lang="en-US" sz="900" dirty="0" smtClean="0">
                  <a:solidFill>
                    <a:schemeClr val="tx1"/>
                  </a:solidFill>
                  <a:latin typeface="+mn-lt"/>
                  <a:ea typeface="ＭＳ Ｐゴシック" charset="0"/>
                  <a:cs typeface="PFDinTextCompPro-Italic"/>
                  <a:sym typeface="News706 BT" charset="0"/>
                </a:rPr>
                <a:t> than a single machine.</a:t>
              </a:r>
              <a:endParaRPr lang="en-US" sz="900" i="1" dirty="0" smtClean="0">
                <a:solidFill>
                  <a:schemeClr val="tx1"/>
                </a:solidFill>
                <a:latin typeface="+mn-lt"/>
                <a:ea typeface="ＭＳ Ｐゴシック" charset="0"/>
                <a:cs typeface="PFDinTextCompPro-Italic"/>
                <a:sym typeface="News706 B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037080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There are two ways to process data in a distributed architecture:</a:t>
            </a:r>
          </a:p>
          <a:p>
            <a:pPr algn="l"/>
            <a:endParaRPr lang="en-US" sz="3000" dirty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1)  move data to 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cores (&amp; code)</a:t>
            </a:r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2)  </a:t>
            </a:r>
            <a:r>
              <a:rPr lang="en-US" sz="3000" dirty="0">
                <a:solidFill>
                  <a:schemeClr val="tx1"/>
                </a:solidFill>
                <a:latin typeface="PFDinTextCompPro-Italic"/>
                <a:cs typeface="PFDinTextCompPro-Italic"/>
              </a:rPr>
              <a:t>m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ove code to data (&amp; cores)</a:t>
            </a:r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</p:txBody>
      </p:sp>
    </p:spTree>
    <p:extLst>
      <p:ext uri="{BB962C8B-B14F-4D97-AF65-F5344CB8AC3E}">
        <p14:creationId xmlns:p14="http://schemas.microsoft.com/office/powerpoint/2010/main" val="3703482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There are two ways to process data in a distributed architecture:</a:t>
            </a:r>
          </a:p>
          <a:p>
            <a:pPr algn="l"/>
            <a:endParaRPr lang="en-US" sz="3000" dirty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1)  move data to 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cores (&amp; code)</a:t>
            </a:r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      - </a:t>
            </a:r>
            <a:r>
              <a:rPr lang="en-US" sz="3000" dirty="0" err="1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SETI@home</a:t>
            </a:r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2)  move code to 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data (&amp; cores)</a:t>
            </a:r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      - map-reduce 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  <a:sym typeface="Wingdings"/>
              </a:rPr>
              <a:t> less overhead (</a:t>
            </a:r>
            <a:r>
              <a:rPr lang="en-US" sz="3000" dirty="0">
                <a:solidFill>
                  <a:schemeClr val="tx1"/>
                </a:solidFill>
                <a:latin typeface="PFDinTextCompPro-Italic"/>
                <a:cs typeface="PFDinTextCompPro-Italic"/>
              </a:rPr>
              <a:t>network traffic, disk 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I/O)</a:t>
            </a:r>
            <a:endParaRPr lang="en-US" sz="3000" dirty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“Computing nodes are the same as storage nodes.”</a:t>
            </a:r>
          </a:p>
        </p:txBody>
      </p:sp>
    </p:spTree>
    <p:extLst>
      <p:ext uri="{BB962C8B-B14F-4D97-AF65-F5344CB8AC3E}">
        <p14:creationId xmlns:p14="http://schemas.microsoft.com/office/powerpoint/2010/main" val="6771167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Aside: divide and conquer algorithms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Divide and conquer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is a fundamental algorithmic technique for solving a given task, whose steps include:</a:t>
            </a:r>
          </a:p>
        </p:txBody>
      </p:sp>
    </p:spTree>
    <p:extLst>
      <p:ext uri="{BB962C8B-B14F-4D97-AF65-F5344CB8AC3E}">
        <p14:creationId xmlns:p14="http://schemas.microsoft.com/office/powerpoint/2010/main" val="5627604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519112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big data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programming model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Implementation details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iv. Word count example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exercise: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v. Map-reduce using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python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6273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Aside: divide and conquer algorithms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Divide and conquer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is a fundamental algorithmic technique for solving a given task, whose steps include:</a:t>
            </a:r>
          </a:p>
          <a:p>
            <a:pPr algn="l"/>
            <a:endParaRPr lang="en-US" sz="3000" dirty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1)  split task into subtasks</a:t>
            </a: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2)  solve these subtasks </a:t>
            </a:r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independently</a:t>
            </a: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3)  recombine the subtask results into a final result</a:t>
            </a:r>
          </a:p>
        </p:txBody>
      </p:sp>
    </p:spTree>
    <p:extLst>
      <p:ext uri="{BB962C8B-B14F-4D97-AF65-F5344CB8AC3E}">
        <p14:creationId xmlns:p14="http://schemas.microsoft.com/office/powerpoint/2010/main" val="21864541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Aside: divide and conquer algorithms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Divide and conquer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is a fundamental algorithmic technique for solving a given task, whose steps include:</a:t>
            </a:r>
          </a:p>
          <a:p>
            <a:pPr algn="l"/>
            <a:endParaRPr lang="en-US" sz="3000" dirty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1)  split task into subtasks</a:t>
            </a: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2)  solve these subtasks </a:t>
            </a:r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independently</a:t>
            </a: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3)  recombine the subtask results into a final result</a:t>
            </a:r>
          </a:p>
          <a:p>
            <a:pPr algn="l"/>
            <a:endParaRPr lang="en-US" sz="3000" dirty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This is how recursive algorithms work, for example.</a:t>
            </a:r>
          </a:p>
        </p:txBody>
      </p:sp>
    </p:spTree>
    <p:extLst>
      <p:ext uri="{BB962C8B-B14F-4D97-AF65-F5344CB8AC3E}">
        <p14:creationId xmlns:p14="http://schemas.microsoft.com/office/powerpoint/2010/main" val="21864541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Aside: divide and conquer algorithms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8763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One famous example of divide and conquer is </a:t>
            </a:r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merge sort.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3309" y="1516127"/>
            <a:ext cx="3812028" cy="374167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537" y="1409700"/>
            <a:ext cx="2918966" cy="380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57577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Aside: divide and conquer algorithms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Map-reduce leverages the divide and conquer approach by splitting a large dataset into several smaller datasets and performing a computation on each of these in parallel.</a:t>
            </a:r>
          </a:p>
        </p:txBody>
      </p:sp>
    </p:spTree>
    <p:extLst>
      <p:ext uri="{BB962C8B-B14F-4D97-AF65-F5344CB8AC3E}">
        <p14:creationId xmlns:p14="http://schemas.microsoft.com/office/powerpoint/2010/main" val="361730070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Aside: divide and conquer algorithms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Map-reduce leverages the divide and conquer approach by splitting a large dataset into several smaller datasets and performing a computation on each of these in parallel.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In fact, running a map-reduce job with identity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eg</a:t>
            </a:r>
            <a:r>
              <a:rPr lang="en-US" sz="3000" dirty="0" smtClean="0">
                <a:latin typeface="PFDinTextCompPro-Italic"/>
                <a:cs typeface="PFDinTextCompPro-Italic"/>
              </a:rPr>
              <a:t>, do-nothing) mappers and reducers is similar to merge sort!</a:t>
            </a:r>
          </a:p>
        </p:txBody>
      </p:sp>
    </p:spTree>
    <p:extLst>
      <p:ext uri="{BB962C8B-B14F-4D97-AF65-F5344CB8AC3E}">
        <p14:creationId xmlns:p14="http://schemas.microsoft.com/office/powerpoint/2010/main" val="33332705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Aside: divide and conquer algorithms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Map-reduce leverages the divide and conquer approach by splitting a large dataset into several smaller datasets and performing a computation on each of these in parallel.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In fact, running a map-reduce job with identity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eg</a:t>
            </a:r>
            <a:r>
              <a:rPr lang="en-US" sz="3000" dirty="0" smtClean="0">
                <a:latin typeface="PFDinTextCompPro-Italic"/>
                <a:cs typeface="PFDinTextCompPro-Italic"/>
              </a:rPr>
              <a:t>, do-nothing) mappers and reducers is similar to merge sort!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(The similarity is approximate, because results are output in multiple sets, and data is not broken down to single-element subsets.)</a:t>
            </a:r>
          </a:p>
        </p:txBody>
      </p:sp>
    </p:spTree>
    <p:extLst>
      <p:ext uri="{BB962C8B-B14F-4D97-AF65-F5344CB8AC3E}">
        <p14:creationId xmlns:p14="http://schemas.microsoft.com/office/powerpoint/2010/main" val="4822267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Aside: divide and conquer algorithms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defining characteristic of a problem that is suitable for the divide and conquer approach is that it can be broken down into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independent subtasks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230162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Aside: divide and conquer algorithms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defining characteristic of a problem that is suitable for the divide and conquer approach is that it can be broken down into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independent subtasks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Tasks that can be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parallelized</a:t>
            </a:r>
            <a:r>
              <a:rPr lang="en-US" sz="3000" dirty="0" smtClean="0">
                <a:latin typeface="PFDinTextCompPro-Italic"/>
                <a:cs typeface="PFDinTextCompPro-Italic"/>
              </a:rPr>
              <a:t> in this way include: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- count, sum, average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- </a:t>
            </a:r>
            <a:r>
              <a:rPr lang="en-US" sz="3000" dirty="0" err="1">
                <a:latin typeface="PFDinTextCompPro-Italic"/>
                <a:cs typeface="PFDinTextCompPro-Italic"/>
              </a:rPr>
              <a:t>grep</a:t>
            </a:r>
            <a:r>
              <a:rPr lang="en-US" sz="3000" dirty="0">
                <a:latin typeface="PFDinTextCompPro-Italic"/>
                <a:cs typeface="PFDinTextCompPro-Italic"/>
              </a:rPr>
              <a:t>, sort, inverted index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- graph traversals, some ML algorithms</a:t>
            </a:r>
          </a:p>
        </p:txBody>
      </p:sp>
    </p:spTree>
    <p:extLst>
      <p:ext uri="{BB962C8B-B14F-4D97-AF65-F5344CB8AC3E}">
        <p14:creationId xmlns:p14="http://schemas.microsoft.com/office/powerpoint/2010/main" val="18230162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Aside: divide and conquer algorithms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defining characteristic of a problem that is suitable for the divide and conquer approach is that it can be broken down into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independent subtasks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Tasks that can be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parallelized</a:t>
            </a:r>
            <a:r>
              <a:rPr lang="en-US" sz="3000" dirty="0" smtClean="0">
                <a:latin typeface="PFDinTextCompPro-Italic"/>
                <a:cs typeface="PFDinTextCompPro-Italic"/>
              </a:rPr>
              <a:t> in this way include: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count, sum, average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grep</a:t>
            </a:r>
            <a:r>
              <a:rPr lang="en-US" sz="3000" dirty="0" smtClean="0">
                <a:latin typeface="PFDinTextCompPro-Italic"/>
                <a:cs typeface="PFDinTextCompPro-Italic"/>
              </a:rPr>
              <a:t>, sort, inverted index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graph traversals, some ML algorithms</a:t>
            </a:r>
          </a:p>
        </p:txBody>
      </p:sp>
      <p:grpSp>
        <p:nvGrpSpPr>
          <p:cNvPr id="5" name="Group 26"/>
          <p:cNvGrpSpPr>
            <a:grpSpLocks/>
          </p:cNvGrpSpPr>
          <p:nvPr/>
        </p:nvGrpSpPr>
        <p:grpSpPr bwMode="auto">
          <a:xfrm>
            <a:off x="7485062" y="2400300"/>
            <a:ext cx="1463675" cy="1752600"/>
            <a:chOff x="0" y="0"/>
            <a:chExt cx="1280" cy="1280"/>
          </a:xfrm>
        </p:grpSpPr>
        <p:pic>
          <p:nvPicPr>
            <p:cNvPr id="6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0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+mn-lt"/>
                <a:ea typeface="ＭＳ Ｐゴシック" charset="0"/>
                <a:cs typeface="PFDinTextCompPro-Italic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+mn-lt"/>
                <a:ea typeface="ＭＳ Ｐゴシック" charset="0"/>
                <a:cs typeface="PFDinTextCompPro-Italic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+mn-lt"/>
                  <a:ea typeface="ＭＳ Ｐゴシック" charset="0"/>
                  <a:cs typeface="PFDinTextCompPro-Italic"/>
                  <a:sym typeface="News706 BT" charset="0"/>
                </a:rPr>
                <a:t>Parallelizing an ML algorithm can be a non-trivial exercise!</a:t>
              </a:r>
              <a:endParaRPr lang="en-US" sz="900" i="1" dirty="0" smtClean="0">
                <a:solidFill>
                  <a:schemeClr val="tx1"/>
                </a:solidFill>
                <a:latin typeface="+mn-lt"/>
                <a:ea typeface="ＭＳ Ｐゴシック" charset="0"/>
                <a:cs typeface="PFDinTextCompPro-Italic"/>
                <a:sym typeface="News706 B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403362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/>
            </a:r>
            <a:br>
              <a:rPr lang="en-US" sz="7500" dirty="0" smtClean="0"/>
            </a:br>
            <a:r>
              <a:rPr lang="en-US" sz="7500" dirty="0" smtClean="0"/>
              <a:t>II. programming model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77734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/>
            </a:r>
            <a:br>
              <a:rPr lang="en-US" sz="7500" dirty="0" smtClean="0"/>
            </a:br>
            <a:r>
              <a:rPr lang="en-US" sz="7500" dirty="0" smtClean="0"/>
              <a:t>I. big data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3192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we’ve discussed, the map-reduce approach involves splitting a problem into subtasks and processing these subtasks in parallel.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2505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we’ve discussed, the map-reduce approach involves splitting a problem into subtasks and processing these subtasks in parallel.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takes place in two phases: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3104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we’ve discussed, the map-reduce approach involves splitting a problem into subtasks and processing these subtasks in parallel.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takes place in two phases: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the </a:t>
            </a:r>
            <a:r>
              <a:rPr lang="en-US" sz="3000" dirty="0" smtClean="0">
                <a:latin typeface="PFDinTextCompPro-Medium"/>
                <a:cs typeface="PFDinTextCompPro-Medium"/>
              </a:rPr>
              <a:t>mapper </a:t>
            </a:r>
            <a:r>
              <a:rPr lang="en-US" sz="3000" dirty="0" smtClean="0">
                <a:latin typeface="PFDinTextCompPro-Italic"/>
                <a:cs typeface="PFDinTextCompPro-Italic"/>
              </a:rPr>
              <a:t>phase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2)  the </a:t>
            </a:r>
            <a:r>
              <a:rPr lang="en-US" sz="3000" dirty="0" smtClean="0">
                <a:latin typeface="PFDinTextCompPro-Medium"/>
                <a:cs typeface="PFDinTextCompPro-Medium"/>
              </a:rPr>
              <a:t>reducer </a:t>
            </a:r>
            <a:r>
              <a:rPr lang="en-US" sz="3000" dirty="0" smtClean="0">
                <a:latin typeface="PFDinTextCompPro-Italic"/>
                <a:cs typeface="PFDinTextCompPro-Italic"/>
              </a:rPr>
              <a:t>phase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4314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we’ve discussed, the map-reduce approach involves splitting a problem into subtasks and processing these subtasks in parallel.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takes place in (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approximately</a:t>
            </a:r>
            <a:r>
              <a:rPr lang="en-US" sz="3000" dirty="0" smtClean="0">
                <a:latin typeface="PFDinTextCompPro-Italic"/>
                <a:cs typeface="PFDinTextCompPro-Italic"/>
              </a:rPr>
              <a:t>) two phases: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the </a:t>
            </a:r>
            <a:r>
              <a:rPr lang="en-US" sz="3000" dirty="0" smtClean="0">
                <a:latin typeface="PFDinTextCompPro-Medium"/>
                <a:cs typeface="PFDinTextCompPro-Medium"/>
              </a:rPr>
              <a:t>mapper </a:t>
            </a:r>
            <a:r>
              <a:rPr lang="en-US" sz="3000" dirty="0" smtClean="0">
                <a:latin typeface="PFDinTextCompPro-Italic"/>
                <a:cs typeface="PFDinTextCompPro-Italic"/>
              </a:rPr>
              <a:t>phase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1.5) 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shuffle/sort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2)  the </a:t>
            </a:r>
            <a:r>
              <a:rPr lang="en-US" sz="3000" dirty="0" smtClean="0">
                <a:latin typeface="PFDinTextCompPro-Medium"/>
                <a:cs typeface="PFDinTextCompPro-Medium"/>
              </a:rPr>
              <a:t>reducer </a:t>
            </a:r>
            <a:r>
              <a:rPr lang="en-US" sz="3000" dirty="0" smtClean="0">
                <a:latin typeface="PFDinTextCompPro-Italic"/>
                <a:cs typeface="PFDinTextCompPro-Italic"/>
              </a:rPr>
              <a:t>phase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9564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34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9168" y="920776"/>
            <a:ext cx="4224738" cy="433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2902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Map-reduce uses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functional programming</a:t>
            </a:r>
            <a:r>
              <a:rPr lang="en-US" sz="3000" dirty="0" smtClean="0">
                <a:latin typeface="PFDinTextCompPro-Italic"/>
                <a:cs typeface="PFDinTextCompPro-Italic"/>
              </a:rPr>
              <a:t> paradigm. The data processing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primitives</a:t>
            </a:r>
            <a:r>
              <a:rPr lang="en-US" sz="3000" dirty="0" smtClean="0">
                <a:latin typeface="PFDinTextCompPro-Italic"/>
                <a:cs typeface="PFDinTextCompPro-Italic"/>
              </a:rPr>
              <a:t> are mappers and reducers, as we’ve seen.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98433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Map-reduce uses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functional programming</a:t>
            </a:r>
            <a:r>
              <a:rPr lang="en-US" sz="3000" dirty="0" smtClean="0">
                <a:latin typeface="PFDinTextCompPro-Italic"/>
                <a:cs typeface="PFDinTextCompPro-Italic"/>
              </a:rPr>
              <a:t> paradigm. The data processing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primitives</a:t>
            </a:r>
            <a:r>
              <a:rPr lang="en-US" sz="3000" dirty="0" smtClean="0">
                <a:latin typeface="PFDinTextCompPro-Italic"/>
                <a:cs typeface="PFDinTextCompPro-Italic"/>
              </a:rPr>
              <a:t> are mappers and reducers, as we’ve seen.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mappers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filter &amp; transform data</a:t>
            </a: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reducers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aggregate results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7733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Map-reduce uses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functional programming</a:t>
            </a:r>
            <a:r>
              <a:rPr lang="en-US" sz="3000" dirty="0" smtClean="0">
                <a:latin typeface="PFDinTextCompPro-Italic"/>
                <a:cs typeface="PFDinTextCompPro-Italic"/>
              </a:rPr>
              <a:t> paradigm. The data processing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primitives</a:t>
            </a:r>
            <a:r>
              <a:rPr lang="en-US" sz="3000" dirty="0" smtClean="0">
                <a:latin typeface="PFDinTextCompPro-Italic"/>
                <a:cs typeface="PFDinTextCompPro-Italic"/>
              </a:rPr>
              <a:t> are mappers and reducers, as we’ve seen.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mappers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filter &amp; transform data</a:t>
            </a: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reducers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aggregate results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functional paradigm is good at describing how to solve a problem, but not very good at describing data manipulations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eg</a:t>
            </a:r>
            <a:r>
              <a:rPr lang="en-US" sz="3000" dirty="0" smtClean="0">
                <a:latin typeface="PFDinTextCompPro-Italic"/>
                <a:cs typeface="PFDinTextCompPro-Italic"/>
              </a:rPr>
              <a:t>, relational joins).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3690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our earlier diagram suggests, there are additional intermediate steps in a map-reduce workflow.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mappers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filter &amp; transform data</a:t>
            </a: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reducers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aggregate results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39355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our earlier diagram suggests, there are additional intermediate steps in a map-reduce workflow.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mappers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filter &amp; transform data</a:t>
            </a:r>
          </a:p>
          <a:p>
            <a:pPr algn="l"/>
            <a:r>
              <a:rPr lang="en-US" sz="3000" dirty="0">
                <a:latin typeface="PFDinTextCompPro-Medium"/>
                <a:cs typeface="PFDinTextCompPro-Medium"/>
              </a:rPr>
              <a:t>combiners</a:t>
            </a:r>
            <a:r>
              <a:rPr lang="en-US" sz="3000" dirty="0">
                <a:latin typeface="PFDinTextCompPro-Italic"/>
                <a:cs typeface="PFDinTextCompPro-Italic"/>
              </a:rPr>
              <a:t> – perform reducer operations on the mapper node (optional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	         step, to reduce network traffic and disk I/O).</a:t>
            </a:r>
          </a:p>
          <a:p>
            <a:pPr algn="l"/>
            <a:r>
              <a:rPr lang="en-US" sz="3000" dirty="0" err="1" smtClean="0">
                <a:latin typeface="PFDinTextCompPro-Medium"/>
                <a:cs typeface="PFDinTextCompPro-Medium"/>
              </a:rPr>
              <a:t>partitioners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shuffle/sort/redirect mapper output</a:t>
            </a: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reducers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aggregate results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9941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you have probably heard, </a:t>
            </a:r>
            <a:r>
              <a:rPr lang="en-US" sz="3000" dirty="0" smtClean="0">
                <a:latin typeface="PFDinTextCompPro-Medium"/>
                <a:cs typeface="PFDinTextCompPro-Medium"/>
              </a:rPr>
              <a:t>big data</a:t>
            </a:r>
            <a:r>
              <a:rPr lang="en-US" sz="3000" dirty="0" smtClean="0">
                <a:latin typeface="PFDinTextCompPro-Italic"/>
                <a:cs typeface="PFDinTextCompPro-Italic"/>
              </a:rPr>
              <a:t> is a hot topic these days.</a:t>
            </a:r>
          </a:p>
        </p:txBody>
      </p:sp>
    </p:spTree>
    <p:extLst>
      <p:ext uri="{BB962C8B-B14F-4D97-AF65-F5344CB8AC3E}">
        <p14:creationId xmlns:p14="http://schemas.microsoft.com/office/powerpoint/2010/main" val="18782290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40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9168" y="920776"/>
            <a:ext cx="4224738" cy="433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3794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It’s possible to overlay the map-reduce framework with an additional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declarative syntax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makes operations like select &amp; join easier to implement and less error prone.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Popular examples include Pig and Hive.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2983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42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068" y="1214894"/>
            <a:ext cx="8262938" cy="362380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1937" y="4988868"/>
            <a:ext cx="468589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+mn-lt"/>
              </a:rPr>
              <a:t>s</a:t>
            </a:r>
            <a:r>
              <a:rPr lang="en-US" sz="900" i="1" dirty="0" smtClean="0">
                <a:latin typeface="+mn-lt"/>
              </a:rPr>
              <a:t>ource</a:t>
            </a:r>
            <a:r>
              <a:rPr lang="en-US" sz="900" i="1" dirty="0">
                <a:latin typeface="+mn-lt"/>
              </a:rPr>
              <a:t>: http://</a:t>
            </a:r>
            <a:r>
              <a:rPr lang="en-US" sz="900" i="1" dirty="0" err="1">
                <a:latin typeface="+mn-lt"/>
              </a:rPr>
              <a:t>www.slideshare.net</a:t>
            </a:r>
            <a:r>
              <a:rPr lang="en-US" sz="900" i="1" dirty="0">
                <a:latin typeface="+mn-lt"/>
              </a:rPr>
              <a:t>/</a:t>
            </a:r>
            <a:r>
              <a:rPr lang="en-US" sz="900" i="1" dirty="0" err="1">
                <a:latin typeface="+mn-lt"/>
              </a:rPr>
              <a:t>kevinweil</a:t>
            </a:r>
            <a:r>
              <a:rPr lang="en-US" sz="900" i="1" dirty="0">
                <a:latin typeface="+mn-lt"/>
              </a:rPr>
              <a:t>/hadoop-pig-and-twitter-nosql-east-2009</a:t>
            </a:r>
          </a:p>
        </p:txBody>
      </p:sp>
    </p:spTree>
    <p:extLst>
      <p:ext uri="{BB962C8B-B14F-4D97-AF65-F5344CB8AC3E}">
        <p14:creationId xmlns:p14="http://schemas.microsoft.com/office/powerpoint/2010/main" val="1825804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43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668" y="1123148"/>
            <a:ext cx="7805738" cy="394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2573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44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169" y="982056"/>
            <a:ext cx="7212736" cy="416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5235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III. </a:t>
            </a:r>
            <a:r>
              <a:rPr lang="en-US" sz="7500" dirty="0" smtClean="0"/>
              <a:t>implementation details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7597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Implementation details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map-reduce framework handles a lot of messy details for you: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4891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Implementation details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map-reduce framework handles a lot of messy details for you:</a:t>
            </a:r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parallelization &amp; distribution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eg</a:t>
            </a:r>
            <a:r>
              <a:rPr lang="en-US" sz="3000" dirty="0" smtClean="0">
                <a:latin typeface="PFDinTextCompPro-Italic"/>
                <a:cs typeface="PFDinTextCompPro-Italic"/>
              </a:rPr>
              <a:t>, input splitting)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partitioning (shuffle/sort/redirect)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fault-tolerance (fact: tasks/nodes will fail!)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I/O scheduling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status and monitoring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5498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Implementation details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map-reduce framework handles a lot of messy details for you:</a:t>
            </a:r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parallelization &amp; distribution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eg</a:t>
            </a:r>
            <a:r>
              <a:rPr lang="en-US" sz="3000" dirty="0" smtClean="0">
                <a:latin typeface="PFDinTextCompPro-Italic"/>
                <a:cs typeface="PFDinTextCompPro-Italic"/>
              </a:rPr>
              <a:t>, input splitting)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- partitioning (shuffle/sort/redirect)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fault-tolerance (fact: tasks/nodes will fail!)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I/O scheduling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status and monitoring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(along with the functional semantics) allows you to focus on solving the problem instead of accounting &amp; housekeeping details.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5498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hadoop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err="1" smtClean="0">
                <a:latin typeface="PFDinTextCompPro-Medium"/>
                <a:cs typeface="PFDinTextCompPro-Medium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is a </a:t>
            </a:r>
            <a:r>
              <a:rPr lang="en-US" sz="3000" dirty="0">
                <a:latin typeface="PFDinTextCompPro-Italic"/>
                <a:cs typeface="PFDinTextCompPro-Italic"/>
              </a:rPr>
              <a:t>popular open-source </a:t>
            </a:r>
            <a:r>
              <a:rPr lang="en-US" sz="3000" dirty="0" smtClean="0">
                <a:latin typeface="PFDinTextCompPro-Italic"/>
                <a:cs typeface="PFDinTextCompPro-Italic"/>
              </a:rPr>
              <a:t>Java-based implementation of the map-reduce framework (including file storage for input/output).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9327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you have probably heard, </a:t>
            </a:r>
            <a:r>
              <a:rPr lang="en-US" sz="3000" dirty="0" smtClean="0">
                <a:latin typeface="PFDinTextCompPro-Medium"/>
                <a:cs typeface="PFDinTextCompPro-Medium"/>
              </a:rPr>
              <a:t>big data</a:t>
            </a:r>
            <a:r>
              <a:rPr lang="en-US" sz="3000" dirty="0" smtClean="0">
                <a:latin typeface="PFDinTextCompPro-Italic"/>
                <a:cs typeface="PFDinTextCompPro-Italic"/>
              </a:rPr>
              <a:t> is a hot topic these days.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does “big data” actually refer to?</a:t>
            </a:r>
          </a:p>
        </p:txBody>
      </p:sp>
    </p:spTree>
    <p:extLst>
      <p:ext uri="{BB962C8B-B14F-4D97-AF65-F5344CB8AC3E}">
        <p14:creationId xmlns:p14="http://schemas.microsoft.com/office/powerpoint/2010/main" val="26822225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hadoop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err="1" smtClean="0">
                <a:latin typeface="PFDinTextCompPro-Medium"/>
                <a:cs typeface="PFDinTextCompPro-Medium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is a </a:t>
            </a:r>
            <a:r>
              <a:rPr lang="en-US" sz="3000" dirty="0">
                <a:latin typeface="PFDinTextCompPro-Italic"/>
                <a:cs typeface="PFDinTextCompPro-Italic"/>
              </a:rPr>
              <a:t>popular open-source </a:t>
            </a:r>
            <a:r>
              <a:rPr lang="en-US" sz="3000" dirty="0" smtClean="0">
                <a:latin typeface="PFDinTextCompPro-Italic"/>
                <a:cs typeface="PFDinTextCompPro-Italic"/>
              </a:rPr>
              <a:t>Java-based implementation of the map-reduce framework (including file storage for input/output).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You can download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and configure a set of machines to operate as a map-reduce cluster, or you can run it as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service</a:t>
            </a:r>
            <a:r>
              <a:rPr lang="en-US" sz="3000" dirty="0" smtClean="0">
                <a:latin typeface="PFDinTextCompPro-Italic"/>
                <a:cs typeface="PFDinTextCompPro-Italic"/>
              </a:rPr>
              <a:t> via Amazon’s Elastic Map-Reduce.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62521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hadoop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err="1" smtClean="0">
                <a:latin typeface="PFDinTextCompPro-Medium"/>
                <a:cs typeface="PFDinTextCompPro-Medium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is a </a:t>
            </a:r>
            <a:r>
              <a:rPr lang="en-US" sz="3000" dirty="0">
                <a:latin typeface="PFDinTextCompPro-Italic"/>
                <a:cs typeface="PFDinTextCompPro-Italic"/>
              </a:rPr>
              <a:t>popular open-source </a:t>
            </a:r>
            <a:r>
              <a:rPr lang="en-US" sz="3000" dirty="0" smtClean="0">
                <a:latin typeface="PFDinTextCompPro-Italic"/>
                <a:cs typeface="PFDinTextCompPro-Italic"/>
              </a:rPr>
              <a:t>Java-based implementation of the map-reduce framework (including file storage for input/output).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You can download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and configure a set of machines to operate as a map-reduce cluster, or you can run it as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service</a:t>
            </a:r>
            <a:r>
              <a:rPr lang="en-US" sz="3000" dirty="0" smtClean="0">
                <a:latin typeface="PFDinTextCompPro-Italic"/>
                <a:cs typeface="PFDinTextCompPro-Italic"/>
              </a:rPr>
              <a:t> via Amazon’s Elastic Map-Reduce.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is written in Java, but the </a:t>
            </a:r>
            <a:r>
              <a:rPr lang="en-US" sz="3000" i="1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 Streaming</a:t>
            </a:r>
            <a:r>
              <a:rPr lang="en-US" sz="3000" dirty="0" smtClean="0">
                <a:latin typeface="PFDinTextCompPro-Italic"/>
                <a:cs typeface="PFDinTextCompPro-Italic"/>
              </a:rPr>
              <a:t> utility allows client code to be supplied as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executables</a:t>
            </a:r>
            <a:r>
              <a:rPr lang="en-US" sz="3000" dirty="0" smtClean="0">
                <a:latin typeface="PFDinTextCompPro-Italic"/>
                <a:cs typeface="PFDinTextCompPro-Italic"/>
              </a:rPr>
              <a:t>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eg</a:t>
            </a:r>
            <a:r>
              <a:rPr lang="en-US" sz="3000" dirty="0" smtClean="0">
                <a:latin typeface="PFDinTextCompPro-Italic"/>
                <a:cs typeface="PFDinTextCompPro-Italic"/>
              </a:rPr>
              <a:t>, written in any language).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62521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hadoop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Frequently when people say “map-reduce” they’re referring to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, but there are some exceptions: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0559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hadoop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Frequently when people say “map-reduce” they’re referring to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, but there are some exceptions: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many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NoSQL</a:t>
            </a:r>
            <a:r>
              <a:rPr lang="en-US" sz="3000" dirty="0" smtClean="0">
                <a:latin typeface="PFDinTextCompPro-Italic"/>
                <a:cs typeface="PFDinTextCompPro-Italic"/>
              </a:rPr>
              <a:t> databases support native map-reduce queries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commercial distributions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Cloudera</a:t>
            </a:r>
            <a:r>
              <a:rPr lang="en-US" sz="3000" dirty="0" smtClean="0">
                <a:latin typeface="PFDinTextCompPro-Italic"/>
                <a:cs typeface="PFDinTextCompPro-Italic"/>
              </a:rPr>
              <a:t>,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MapR</a:t>
            </a:r>
            <a:r>
              <a:rPr lang="en-US" sz="3000" dirty="0" smtClean="0">
                <a:latin typeface="PFDinTextCompPro-Italic"/>
                <a:cs typeface="PFDinTextCompPro-Italic"/>
              </a:rPr>
              <a:t>,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etc</a:t>
            </a:r>
            <a:r>
              <a:rPr lang="en-US" sz="3000" dirty="0" smtClean="0">
                <a:latin typeface="PFDinTextCompPro-Italic"/>
                <a:cs typeface="PFDinTextCompPro-Italic"/>
              </a:rPr>
              <a:t>)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Google’s internal implementation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6850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hadoop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That said,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has a large user base.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396" y="1482563"/>
            <a:ext cx="6568282" cy="33561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4797" y="4912668"/>
            <a:ext cx="577594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 smtClean="0">
                <a:latin typeface="+mn-lt"/>
              </a:rPr>
              <a:t>source: http</a:t>
            </a:r>
            <a:r>
              <a:rPr lang="en-US" sz="900" i="1" dirty="0">
                <a:latin typeface="+mn-lt"/>
              </a:rPr>
              <a:t>://</a:t>
            </a:r>
            <a:r>
              <a:rPr lang="en-US" sz="900" i="1" dirty="0" err="1">
                <a:latin typeface="+mn-lt"/>
              </a:rPr>
              <a:t>www.hadoopwizard.com</a:t>
            </a:r>
            <a:r>
              <a:rPr lang="en-US" sz="900" i="1" dirty="0">
                <a:latin typeface="+mn-lt"/>
              </a:rPr>
              <a:t>/which-big-data-company-has-the-worlds-biggest-</a:t>
            </a:r>
            <a:r>
              <a:rPr lang="en-US" sz="900" i="1" dirty="0" err="1">
                <a:latin typeface="+mn-lt"/>
              </a:rPr>
              <a:t>hadoop</a:t>
            </a:r>
            <a:r>
              <a:rPr lang="en-US" sz="900" i="1" dirty="0">
                <a:latin typeface="+mn-lt"/>
              </a:rPr>
              <a:t>-cluster/</a:t>
            </a:r>
          </a:p>
        </p:txBody>
      </p:sp>
    </p:spTree>
    <p:extLst>
      <p:ext uri="{BB962C8B-B14F-4D97-AF65-F5344CB8AC3E}">
        <p14:creationId xmlns:p14="http://schemas.microsoft.com/office/powerpoint/2010/main" val="26648396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Data is replicated in the (distributed) file system across several nodes.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4418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Data is replicated in the (distributed) file system across several nodes.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permits locality optimization (and fault tolerance) by allowing the mapper tasks to run on the same nodes where the data resides.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9372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Data is replicated in the (distributed) file system across several nodes.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permits locality optimization (and fault tolerance) by allowing the mapper tasks to run on the same nodes where the data resides.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So we move code to data (instead of data to code), thus avoiding a lot of network traffic and disk I/O.</a:t>
            </a:r>
            <a:endParaRPr lang="en-US" sz="3000" dirty="0">
              <a:latin typeface="PFDinTextCompPro-Italic"/>
              <a:cs typeface="PFDinTextCompPro-Italic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9372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Data is replicated in the (distributed) file system across several nodes.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permits locality optimization (and fault tolerance) by allowing the mapper tasks to run on the same nodes where the data resides.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So we move code to data (instead of data to code), thus avoiding a lot of network traffic and disk I/O.</a:t>
            </a:r>
            <a:endParaRPr lang="en-US" sz="3000" dirty="0">
              <a:latin typeface="PFDinTextCompPro-Italic"/>
              <a:cs typeface="PFDinTextCompPro-Italic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6" name="Group 26"/>
          <p:cNvGrpSpPr>
            <a:grpSpLocks/>
          </p:cNvGrpSpPr>
          <p:nvPr/>
        </p:nvGrpSpPr>
        <p:grpSpPr bwMode="auto">
          <a:xfrm>
            <a:off x="7348537" y="1181100"/>
            <a:ext cx="1463675" cy="1600200"/>
            <a:chOff x="0" y="0"/>
            <a:chExt cx="1280" cy="1280"/>
          </a:xfrm>
        </p:grpSpPr>
        <p:pic>
          <p:nvPicPr>
            <p:cNvPr id="7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1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+mn-lt"/>
                <a:ea typeface="ＭＳ Ｐゴシック" charset="0"/>
                <a:cs typeface="PFDinTextCompPro-Italic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+mn-lt"/>
                  <a:ea typeface="ＭＳ Ｐゴシック" charset="0"/>
                  <a:cs typeface="PFDinTextCompPro-Italic"/>
                  <a:sym typeface="News706 BT" charset="0"/>
                </a:rPr>
                <a:t>“Compute nodes are the same as storage nodes.”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0105625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Google File System</a:t>
            </a:r>
            <a:r>
              <a:rPr lang="en-US" sz="3000" dirty="0" smtClean="0">
                <a:latin typeface="PFDinTextCompPro-Italic"/>
                <a:cs typeface="PFDinTextCompPro-Italic"/>
              </a:rPr>
              <a:t> (GFS) was developed alongside map-reduce to serve as the native file system for this type of processing.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2292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you have probably heard, </a:t>
            </a:r>
            <a:r>
              <a:rPr lang="en-US" sz="3000" dirty="0" smtClean="0">
                <a:latin typeface="PFDinTextCompPro-Medium"/>
                <a:cs typeface="PFDinTextCompPro-Medium"/>
              </a:rPr>
              <a:t>big data</a:t>
            </a:r>
            <a:r>
              <a:rPr lang="en-US" sz="3000" dirty="0" smtClean="0">
                <a:latin typeface="PFDinTextCompPro-Italic"/>
                <a:cs typeface="PFDinTextCompPro-Italic"/>
              </a:rPr>
              <a:t> is a hot topic these days.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does “big data” actually refer to?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A:  Scalability; in particular, storing &amp; processing web-scale (multi-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terabyte) datasets…</a:t>
            </a:r>
          </a:p>
        </p:txBody>
      </p:sp>
    </p:spTree>
    <p:extLst>
      <p:ext uri="{BB962C8B-B14F-4D97-AF65-F5344CB8AC3E}">
        <p14:creationId xmlns:p14="http://schemas.microsoft.com/office/powerpoint/2010/main" val="26822225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Google File System</a:t>
            </a:r>
            <a:r>
              <a:rPr lang="en-US" sz="3000" dirty="0" smtClean="0">
                <a:latin typeface="PFDinTextCompPro-Italic"/>
                <a:cs typeface="PFDinTextCompPro-Italic"/>
              </a:rPr>
              <a:t> (GFS) was developed alongside map-reduce to serve as the native file system for this type of processing.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platform is bundled with an open-source implementation of this file system called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HDFS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7021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Google File System</a:t>
            </a:r>
            <a:r>
              <a:rPr lang="en-US" sz="3000" dirty="0" smtClean="0">
                <a:latin typeface="PFDinTextCompPro-Italic"/>
                <a:cs typeface="PFDinTextCompPro-Italic"/>
              </a:rPr>
              <a:t> (GFS) was developed alongside map-reduce to serve as the native file system for this type of processing.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platform is bundled with an open-source implementation of this file system called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HDFS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If you use Amazon EMR, you can use </a:t>
            </a:r>
            <a:r>
              <a:rPr lang="en-US" sz="3000" dirty="0" smtClean="0">
                <a:latin typeface="PFDinTextCompPro-Italic"/>
                <a:cs typeface="PFDinTextCompPro-Italic"/>
              </a:rPr>
              <a:t>Amazon S3.</a:t>
            </a:r>
            <a:endParaRPr lang="en-US" sz="3000" dirty="0" smtClean="0">
              <a:latin typeface="PFDinTextCompPro-Italic"/>
              <a:cs typeface="PFDinTextCompPro-Italic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7021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62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868" y="990674"/>
            <a:ext cx="7653338" cy="4207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7676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/>
            </a:r>
            <a:br>
              <a:rPr lang="en-US" sz="7500" dirty="0" smtClean="0"/>
            </a:br>
            <a:r>
              <a:rPr lang="en-US" sz="7500" dirty="0" err="1" smtClean="0"/>
              <a:t>iV</a:t>
            </a:r>
            <a:r>
              <a:rPr lang="en-US" sz="7500" dirty="0" smtClean="0"/>
              <a:t>. </a:t>
            </a:r>
            <a:r>
              <a:rPr lang="en-US" sz="7500" dirty="0" smtClean="0"/>
              <a:t>Word count example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316043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Map-reduce processes data in terms of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key-value pairs</a:t>
            </a:r>
            <a:r>
              <a:rPr lang="en-US" sz="3000" dirty="0" smtClean="0">
                <a:latin typeface="PFDinTextCompPro-Italic"/>
                <a:cs typeface="PFDinTextCompPro-Italic"/>
              </a:rPr>
              <a:t>: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input		</a:t>
            </a:r>
            <a:r>
              <a:rPr lang="en-US" sz="2000" dirty="0" smtClean="0">
                <a:latin typeface="Menlo Regular"/>
                <a:cs typeface="Menlo Regular"/>
              </a:rPr>
              <a:t>	&lt;</a:t>
            </a:r>
            <a:r>
              <a:rPr lang="en-US" sz="2000" dirty="0">
                <a:latin typeface="Menlo Regular"/>
                <a:cs typeface="Menlo Regular"/>
              </a:rPr>
              <a:t>k1, v1&gt;</a:t>
            </a: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mapper</a:t>
            </a:r>
            <a:r>
              <a:rPr lang="en-US" sz="2000" dirty="0">
                <a:latin typeface="Menlo Regular"/>
                <a:cs typeface="Menlo Regular"/>
              </a:rPr>
              <a:t>		&lt;k1, v1&gt; </a:t>
            </a:r>
            <a:r>
              <a:rPr lang="en-US" sz="2000" dirty="0" smtClean="0">
                <a:latin typeface="Menlo Regular"/>
                <a:cs typeface="Menlo Regular"/>
                <a:sym typeface="Wingdings"/>
              </a:rPr>
              <a:t></a:t>
            </a:r>
            <a:r>
              <a:rPr lang="en-US" sz="2000" dirty="0" smtClean="0">
                <a:latin typeface="Menlo Regular"/>
                <a:cs typeface="Menlo Regular"/>
              </a:rPr>
              <a:t> </a:t>
            </a:r>
            <a:r>
              <a:rPr lang="en-US" sz="2000" dirty="0">
                <a:latin typeface="Menlo Regular"/>
                <a:cs typeface="Menlo Regular"/>
              </a:rPr>
              <a:t>&lt;k2, v2&gt;</a:t>
            </a: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(</a:t>
            </a:r>
            <a:r>
              <a:rPr lang="en-US" sz="2000" dirty="0" err="1">
                <a:latin typeface="Menlo Regular"/>
                <a:cs typeface="Menlo Regular"/>
              </a:rPr>
              <a:t>partitioner</a:t>
            </a:r>
            <a:r>
              <a:rPr lang="en-US" sz="2000" dirty="0">
                <a:latin typeface="Menlo Regular"/>
                <a:cs typeface="Menlo Regular"/>
              </a:rPr>
              <a:t>)	&lt;k2, v2&gt; </a:t>
            </a:r>
            <a:r>
              <a:rPr lang="en-US" sz="2000" dirty="0" smtClean="0">
                <a:latin typeface="Menlo Regular"/>
                <a:cs typeface="Menlo Regular"/>
                <a:sym typeface="Wingdings"/>
              </a:rPr>
              <a:t></a:t>
            </a:r>
            <a:r>
              <a:rPr lang="en-US" sz="2000" dirty="0" smtClean="0">
                <a:latin typeface="Menlo Regular"/>
                <a:cs typeface="Menlo Regular"/>
              </a:rPr>
              <a:t> </a:t>
            </a:r>
            <a:r>
              <a:rPr lang="en-US" sz="2000" dirty="0">
                <a:latin typeface="Menlo Regular"/>
                <a:cs typeface="Menlo Regular"/>
              </a:rPr>
              <a:t>&lt;k2, </a:t>
            </a:r>
            <a:r>
              <a:rPr lang="en-US" sz="2000" dirty="0" smtClean="0">
                <a:latin typeface="Menlo Regular"/>
                <a:cs typeface="Menlo Regular"/>
              </a:rPr>
              <a:t>[all </a:t>
            </a:r>
            <a:r>
              <a:rPr lang="en-US" sz="2000" dirty="0">
                <a:latin typeface="Menlo Regular"/>
                <a:cs typeface="Menlo Regular"/>
              </a:rPr>
              <a:t>k2 </a:t>
            </a:r>
            <a:r>
              <a:rPr lang="en-US" sz="2000" dirty="0" smtClean="0">
                <a:latin typeface="Menlo Regular"/>
                <a:cs typeface="Menlo Regular"/>
              </a:rPr>
              <a:t>values]&gt;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reducer</a:t>
            </a:r>
            <a:r>
              <a:rPr lang="en-US" sz="2000" dirty="0">
                <a:latin typeface="Menlo Regular"/>
                <a:cs typeface="Menlo Regular"/>
              </a:rPr>
              <a:t>		&lt;k2, </a:t>
            </a:r>
            <a:r>
              <a:rPr lang="en-US" sz="2000" dirty="0" smtClean="0">
                <a:latin typeface="Menlo Regular"/>
                <a:cs typeface="Menlo Regular"/>
              </a:rPr>
              <a:t>[all </a:t>
            </a:r>
            <a:r>
              <a:rPr lang="en-US" sz="2000" dirty="0">
                <a:latin typeface="Menlo Regular"/>
                <a:cs typeface="Menlo Regular"/>
              </a:rPr>
              <a:t>k2 </a:t>
            </a:r>
            <a:r>
              <a:rPr lang="en-US" sz="2000" dirty="0" smtClean="0">
                <a:latin typeface="Menlo Regular"/>
                <a:cs typeface="Menlo Regular"/>
              </a:rPr>
              <a:t>values]&gt; </a:t>
            </a:r>
            <a:r>
              <a:rPr lang="en-US" sz="2000" dirty="0" smtClean="0">
                <a:latin typeface="Menlo Regular"/>
                <a:cs typeface="Menlo Regular"/>
                <a:sym typeface="Wingdings"/>
              </a:rPr>
              <a:t></a:t>
            </a:r>
            <a:r>
              <a:rPr lang="en-US" sz="2000" dirty="0" smtClean="0">
                <a:latin typeface="Menlo Regular"/>
                <a:cs typeface="Menlo Regular"/>
              </a:rPr>
              <a:t> </a:t>
            </a:r>
            <a:r>
              <a:rPr lang="en-US" sz="2000" dirty="0">
                <a:latin typeface="Menlo Regular"/>
                <a:cs typeface="Menlo Regular"/>
              </a:rPr>
              <a:t>&lt;k3, v3</a:t>
            </a:r>
            <a:r>
              <a:rPr lang="en-US" sz="2000" dirty="0" smtClean="0">
                <a:latin typeface="Menlo Regular"/>
                <a:cs typeface="Menlo Regular"/>
              </a:rPr>
              <a:t>&gt;</a:t>
            </a:r>
            <a:endParaRPr lang="en-US" sz="2000" dirty="0">
              <a:latin typeface="Menlo Regular"/>
              <a:cs typeface="Menlo Regula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1119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Using the following input, we can implement the “</a:t>
            </a:r>
            <a:r>
              <a:rPr lang="en-US" sz="3000" dirty="0">
                <a:latin typeface="PFDinTextCompPro-Italic"/>
                <a:cs typeface="PFDinTextCompPro-Italic"/>
              </a:rPr>
              <a:t>H</a:t>
            </a:r>
            <a:r>
              <a:rPr lang="en-US" sz="3000" dirty="0" smtClean="0">
                <a:latin typeface="PFDinTextCompPro-Italic"/>
                <a:cs typeface="PFDinTextCompPro-Italic"/>
              </a:rPr>
              <a:t>ello World” of map-reduce: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word count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6505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mapper input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Using the following input, we can implement the “</a:t>
            </a:r>
            <a:r>
              <a:rPr lang="en-US" sz="3000" dirty="0">
                <a:latin typeface="PFDinTextCompPro-Italic"/>
                <a:cs typeface="PFDinTextCompPro-Italic"/>
              </a:rPr>
              <a:t>H</a:t>
            </a:r>
            <a:r>
              <a:rPr lang="en-US" sz="3000" dirty="0" smtClean="0">
                <a:latin typeface="PFDinTextCompPro-Italic"/>
                <a:cs typeface="PFDinTextCompPro-Italic"/>
              </a:rPr>
              <a:t>ello World” of map-reduce: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word count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  <a:p>
            <a:pPr algn="l"/>
            <a:endParaRPr lang="en-US" sz="2000" dirty="0">
              <a:latin typeface="Menlo Regular"/>
              <a:cs typeface="Menlo Regular"/>
            </a:endParaRPr>
          </a:p>
          <a:p>
            <a:pPr algn="l"/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 in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 in the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 in the world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 in the world is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 in the world is </a:t>
            </a:r>
            <a:r>
              <a:rPr lang="en-US" sz="2000" dirty="0" err="1">
                <a:latin typeface="Menlo Regular"/>
                <a:cs typeface="Menlo Regular"/>
              </a:rPr>
              <a:t>carmen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 in the world is </a:t>
            </a:r>
            <a:r>
              <a:rPr lang="en-US" sz="2000" dirty="0" err="1">
                <a:latin typeface="Menlo Regular"/>
                <a:cs typeface="Menlo Regular"/>
              </a:rPr>
              <a:t>carmen</a:t>
            </a:r>
            <a:r>
              <a:rPr lang="en-US" sz="2000" dirty="0">
                <a:latin typeface="Menlo Regular"/>
                <a:cs typeface="Menlo Regular"/>
              </a:rPr>
              <a:t> </a:t>
            </a:r>
            <a:r>
              <a:rPr lang="en-US" sz="2000" dirty="0" err="1">
                <a:latin typeface="Menlo Regular"/>
                <a:cs typeface="Menlo Regular"/>
              </a:rPr>
              <a:t>sandiego</a:t>
            </a:r>
            <a:endParaRPr lang="en-US" sz="2000" dirty="0" smtClean="0">
              <a:latin typeface="Menlo Regular"/>
              <a:cs typeface="Menlo Regula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4922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mapper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first processing primitive is the mapper, which filters &amp; transforms the input data, and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emits</a:t>
            </a:r>
            <a:r>
              <a:rPr lang="en-US" sz="3000" dirty="0" smtClean="0">
                <a:latin typeface="PFDinTextCompPro-Italic"/>
                <a:cs typeface="PFDinTextCompPro-Italic"/>
              </a:rPr>
              <a:t> transformed key-value pairs.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4516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mapper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first processing primitive is the mapper, which filters &amp; transforms the input data, and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emits</a:t>
            </a:r>
            <a:r>
              <a:rPr lang="en-US" sz="3000" dirty="0" smtClean="0">
                <a:latin typeface="PFDinTextCompPro-Italic"/>
                <a:cs typeface="PFDinTextCompPro-Italic"/>
              </a:rPr>
              <a:t> transformed key-value pairs.</a:t>
            </a:r>
          </a:p>
          <a:p>
            <a:pPr algn="l"/>
            <a:endParaRPr lang="en-US" sz="2000" dirty="0">
              <a:latin typeface="Menlo Regular"/>
              <a:cs typeface="Menlo Regular"/>
            </a:endParaRP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mapper</a:t>
            </a:r>
            <a:r>
              <a:rPr lang="en-US" sz="2000" dirty="0">
                <a:latin typeface="Menlo Regular"/>
                <a:cs typeface="Menlo Regular"/>
              </a:rPr>
              <a:t>(k1, v1):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// k1 = line number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// v1 = line contents </a:t>
            </a:r>
            <a:r>
              <a:rPr lang="en-US" sz="2000" dirty="0" smtClean="0">
                <a:latin typeface="Menlo Regular"/>
                <a:cs typeface="Menlo Regular"/>
              </a:rPr>
              <a:t>(</a:t>
            </a:r>
            <a:r>
              <a:rPr lang="en-US" sz="2000" dirty="0" err="1" smtClean="0">
                <a:latin typeface="Menlo Regular"/>
                <a:cs typeface="Menlo Regular"/>
              </a:rPr>
              <a:t>eg</a:t>
            </a:r>
            <a:r>
              <a:rPr lang="en-US" sz="2000" dirty="0" smtClean="0">
                <a:latin typeface="Menlo Regular"/>
                <a:cs typeface="Menlo Regular"/>
              </a:rPr>
              <a:t>, space</a:t>
            </a:r>
            <a:r>
              <a:rPr lang="en-US" sz="2000" dirty="0">
                <a:latin typeface="Menlo Regular"/>
                <a:cs typeface="Menlo Regular"/>
              </a:rPr>
              <a:t>-delimited string)</a:t>
            </a: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    </a:t>
            </a:r>
            <a:r>
              <a:rPr lang="en-US" sz="2000" dirty="0">
                <a:latin typeface="Menlo Regular"/>
                <a:cs typeface="Menlo Regular"/>
              </a:rPr>
              <a:t>words = tokenize(v1</a:t>
            </a:r>
            <a:r>
              <a:rPr lang="en-US" sz="2000" dirty="0" smtClean="0">
                <a:latin typeface="Menlo Regular"/>
                <a:cs typeface="Menlo Regular"/>
              </a:rPr>
              <a:t>)   // </a:t>
            </a:r>
            <a:r>
              <a:rPr lang="en-US" sz="2000" dirty="0">
                <a:latin typeface="Menlo Regular"/>
                <a:cs typeface="Menlo Regular"/>
              </a:rPr>
              <a:t>split string into words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    for word in words: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        emit (word, 1)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5818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mapper output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mapper emits key-value pairs for each word encountered in the input data.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9039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you have probably heard, </a:t>
            </a:r>
            <a:r>
              <a:rPr lang="en-US" sz="3000" dirty="0" smtClean="0">
                <a:latin typeface="PFDinTextCompPro-Medium"/>
                <a:cs typeface="PFDinTextCompPro-Medium"/>
              </a:rPr>
              <a:t>big data</a:t>
            </a:r>
            <a:r>
              <a:rPr lang="en-US" sz="3000" dirty="0" smtClean="0">
                <a:latin typeface="PFDinTextCompPro-Italic"/>
                <a:cs typeface="PFDinTextCompPro-Italic"/>
              </a:rPr>
              <a:t> is a hot topic these days.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does “big data” actually refer to?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A:  Scalability; in particular, storing &amp; processing web-scale (multi-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terabyte) datasets…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But this is only half of the story…how would you do this?</a:t>
            </a:r>
          </a:p>
        </p:txBody>
      </p:sp>
    </p:spTree>
    <p:extLst>
      <p:ext uri="{BB962C8B-B14F-4D97-AF65-F5344CB8AC3E}">
        <p14:creationId xmlns:p14="http://schemas.microsoft.com/office/powerpoint/2010/main" val="26822225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mapper output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mapper emits key-value pairs for each word encountered in the input data.</a:t>
            </a:r>
          </a:p>
          <a:p>
            <a:pPr algn="l"/>
            <a:endParaRPr lang="en-US" sz="2000" dirty="0">
              <a:latin typeface="Menlo Regular"/>
              <a:cs typeface="Menlo Regular"/>
            </a:endParaRP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where</a:t>
            </a:r>
            <a:r>
              <a:rPr lang="en-US" sz="2000" dirty="0">
                <a:latin typeface="Menlo Regular"/>
                <a:cs typeface="Menlo Regular"/>
              </a:rPr>
              <a:t>	1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	1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in	1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	1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in	1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the	1</a:t>
            </a: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...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2305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</a:t>
            </a:r>
            <a:r>
              <a:rPr lang="en-US" dirty="0" err="1" smtClean="0"/>
              <a:t>partitioner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partitioner</a:t>
            </a:r>
            <a:r>
              <a:rPr lang="en-US" sz="3000" dirty="0" smtClean="0">
                <a:latin typeface="PFDinTextCompPro-Italic"/>
                <a:cs typeface="PFDinTextCompPro-Italic"/>
              </a:rPr>
              <a:t> is internal to the map-reduce framework, so we don’t have to write this ourselves. It shuffles &amp; sorts the mapper output, and redirects all intermediate results for a given key to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single</a:t>
            </a:r>
            <a:r>
              <a:rPr lang="en-US" sz="3000" dirty="0" smtClean="0">
                <a:latin typeface="PFDinTextCompPro-Italic"/>
                <a:cs typeface="PFDinTextCompPro-Italic"/>
              </a:rPr>
              <a:t> reducer.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3298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</a:t>
            </a:r>
            <a:r>
              <a:rPr lang="en-US" dirty="0" err="1" smtClean="0"/>
              <a:t>partitioner</a:t>
            </a:r>
            <a:r>
              <a:rPr lang="en-US" dirty="0" smtClean="0"/>
              <a:t> output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partitioner</a:t>
            </a:r>
            <a:r>
              <a:rPr lang="en-US" sz="3000" dirty="0" smtClean="0">
                <a:latin typeface="PFDinTextCompPro-Italic"/>
                <a:cs typeface="PFDinTextCompPro-Italic"/>
              </a:rPr>
              <a:t> is internal to the map-reduce framework, so we don’t have to write this ourselves. It shuffles &amp; sorts the mapper output, and redirects all intermediate results for a given key to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single</a:t>
            </a:r>
            <a:r>
              <a:rPr lang="en-US" sz="3000" dirty="0" smtClean="0">
                <a:latin typeface="PFDinTextCompPro-Italic"/>
                <a:cs typeface="PFDinTextCompPro-Italic"/>
              </a:rPr>
              <a:t> reducer.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where		[1</a:t>
            </a:r>
            <a:r>
              <a:rPr lang="en-US" sz="2000" dirty="0">
                <a:latin typeface="Menlo Regular"/>
                <a:cs typeface="Menlo Regular"/>
              </a:rPr>
              <a:t>, 1, 1, 1, 1, 1, 1]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in	</a:t>
            </a:r>
            <a:r>
              <a:rPr lang="en-US" sz="2000" dirty="0" smtClean="0">
                <a:latin typeface="Menlo Regular"/>
                <a:cs typeface="Menlo Regular"/>
              </a:rPr>
              <a:t>	[</a:t>
            </a:r>
            <a:r>
              <a:rPr lang="en-US" sz="2000" dirty="0">
                <a:latin typeface="Menlo Regular"/>
                <a:cs typeface="Menlo Regular"/>
              </a:rPr>
              <a:t>1, 1, 1, 1, 1, 1]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the	</a:t>
            </a:r>
            <a:r>
              <a:rPr lang="en-US" sz="2000" dirty="0" smtClean="0">
                <a:latin typeface="Menlo Regular"/>
                <a:cs typeface="Menlo Regular"/>
              </a:rPr>
              <a:t>	[</a:t>
            </a:r>
            <a:r>
              <a:rPr lang="en-US" sz="2000" dirty="0">
                <a:latin typeface="Menlo Regular"/>
                <a:cs typeface="Menlo Regular"/>
              </a:rPr>
              <a:t>1, 1, 1, 1, 1]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world	</a:t>
            </a:r>
            <a:r>
              <a:rPr lang="en-US" sz="2000" dirty="0" smtClean="0">
                <a:latin typeface="Menlo Regular"/>
                <a:cs typeface="Menlo Regular"/>
              </a:rPr>
              <a:t>	[</a:t>
            </a:r>
            <a:r>
              <a:rPr lang="en-US" sz="2000" dirty="0">
                <a:latin typeface="Menlo Regular"/>
                <a:cs typeface="Menlo Regular"/>
              </a:rPr>
              <a:t>1, 1, 1, 1]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is	</a:t>
            </a:r>
            <a:r>
              <a:rPr lang="en-US" sz="2000" dirty="0" smtClean="0">
                <a:latin typeface="Menlo Regular"/>
                <a:cs typeface="Menlo Regular"/>
              </a:rPr>
              <a:t>	[</a:t>
            </a:r>
            <a:r>
              <a:rPr lang="en-US" sz="2000" dirty="0">
                <a:latin typeface="Menlo Regular"/>
                <a:cs typeface="Menlo Regular"/>
              </a:rPr>
              <a:t>1, 1 ,1]</a:t>
            </a:r>
          </a:p>
          <a:p>
            <a:pPr algn="l"/>
            <a:r>
              <a:rPr lang="en-US" sz="2000" dirty="0" err="1">
                <a:latin typeface="Menlo Regular"/>
                <a:cs typeface="Menlo Regular"/>
              </a:rPr>
              <a:t>carmen</a:t>
            </a:r>
            <a:r>
              <a:rPr lang="en-US" sz="2000" dirty="0">
                <a:latin typeface="Menlo Regular"/>
                <a:cs typeface="Menlo Regular"/>
              </a:rPr>
              <a:t>	[1, 1]</a:t>
            </a:r>
          </a:p>
          <a:p>
            <a:pPr algn="l"/>
            <a:r>
              <a:rPr lang="en-US" sz="2000" dirty="0" err="1">
                <a:latin typeface="Menlo Regular"/>
                <a:cs typeface="Menlo Regular"/>
              </a:rPr>
              <a:t>sandiego</a:t>
            </a:r>
            <a:r>
              <a:rPr lang="en-US" sz="2000" dirty="0">
                <a:latin typeface="Menlo Regular"/>
                <a:cs typeface="Menlo Regular"/>
              </a:rPr>
              <a:t>	[1</a:t>
            </a:r>
            <a:r>
              <a:rPr lang="en-US" sz="2000" dirty="0" smtClean="0">
                <a:latin typeface="Menlo Regular"/>
                <a:cs typeface="Menlo Regular"/>
              </a:rPr>
              <a:t>]</a:t>
            </a:r>
            <a:endParaRPr lang="en-US" sz="2000" dirty="0">
              <a:latin typeface="Menlo Regular"/>
              <a:cs typeface="Menlo Regula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9026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reducer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Finally, the reducer receives all values for a given key and aggregates (in this case, sums) the results.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27776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reducer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Finally, the reducer receives all values for a given key and aggregates (in this case, sums) the results.</a:t>
            </a:r>
          </a:p>
          <a:p>
            <a:pPr algn="l"/>
            <a:endParaRPr lang="en-US" sz="2000" dirty="0">
              <a:latin typeface="Menlo Regular"/>
              <a:cs typeface="Menlo Regular"/>
            </a:endParaRP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reducer</a:t>
            </a:r>
            <a:r>
              <a:rPr lang="en-US" sz="2000" dirty="0">
                <a:latin typeface="Menlo Regular"/>
                <a:cs typeface="Menlo Regular"/>
              </a:rPr>
              <a:t>(k2, k2_vals):</a:t>
            </a: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/</a:t>
            </a:r>
            <a:r>
              <a:rPr lang="en-US" sz="2000" dirty="0">
                <a:latin typeface="Menlo Regular"/>
                <a:cs typeface="Menlo Regular"/>
              </a:rPr>
              <a:t>/ k2 = word</a:t>
            </a: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/</a:t>
            </a:r>
            <a:r>
              <a:rPr lang="en-US" sz="2000" dirty="0">
                <a:latin typeface="Menlo Regular"/>
                <a:cs typeface="Menlo Regular"/>
              </a:rPr>
              <a:t>/ k2_vals = word counts</a:t>
            </a: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    </a:t>
            </a:r>
            <a:r>
              <a:rPr lang="en-US" sz="2000" dirty="0">
                <a:latin typeface="Menlo Regular"/>
                <a:cs typeface="Menlo Regular"/>
              </a:rPr>
              <a:t>emit k2, sum(k2_vals)</a:t>
            </a:r>
            <a:endParaRPr lang="en-US" sz="2000" dirty="0" smtClean="0">
              <a:latin typeface="Menlo Regular"/>
              <a:cs typeface="Menlo Regula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90843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reducer output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Reducer output is aggregated…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	</a:t>
            </a:r>
            <a:r>
              <a:rPr lang="en-US" sz="2000" dirty="0" smtClean="0">
                <a:latin typeface="Menlo Regular"/>
                <a:cs typeface="Menlo Regular"/>
              </a:rPr>
              <a:t>	7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in	</a:t>
            </a:r>
            <a:r>
              <a:rPr lang="en-US" sz="2000" dirty="0" smtClean="0">
                <a:latin typeface="Menlo Regular"/>
                <a:cs typeface="Menlo Regular"/>
              </a:rPr>
              <a:t>	6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the	</a:t>
            </a:r>
            <a:r>
              <a:rPr lang="en-US" sz="2000" dirty="0" smtClean="0">
                <a:latin typeface="Menlo Regular"/>
                <a:cs typeface="Menlo Regular"/>
              </a:rPr>
              <a:t>	5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world	</a:t>
            </a:r>
            <a:r>
              <a:rPr lang="en-US" sz="2000" dirty="0" smtClean="0">
                <a:latin typeface="Menlo Regular"/>
                <a:cs typeface="Menlo Regular"/>
              </a:rPr>
              <a:t>	4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is	</a:t>
            </a:r>
            <a:r>
              <a:rPr lang="en-US" sz="2000" dirty="0" smtClean="0">
                <a:latin typeface="Menlo Regular"/>
                <a:cs typeface="Menlo Regular"/>
              </a:rPr>
              <a:t>	3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 err="1">
                <a:latin typeface="Menlo Regular"/>
                <a:cs typeface="Menlo Regular"/>
              </a:rPr>
              <a:t>carmen</a:t>
            </a:r>
            <a:r>
              <a:rPr lang="en-US" sz="2000" dirty="0">
                <a:latin typeface="Menlo Regular"/>
                <a:cs typeface="Menlo Regular"/>
              </a:rPr>
              <a:t>	2</a:t>
            </a:r>
          </a:p>
          <a:p>
            <a:pPr algn="l"/>
            <a:r>
              <a:rPr lang="en-US" sz="2000" dirty="0" err="1">
                <a:latin typeface="Menlo Regular"/>
                <a:cs typeface="Menlo Regular"/>
              </a:rPr>
              <a:t>sandiego</a:t>
            </a:r>
            <a:r>
              <a:rPr lang="en-US" sz="2000" dirty="0">
                <a:latin typeface="Menlo Regular"/>
                <a:cs typeface="Menlo Regular"/>
              </a:rPr>
              <a:t>	1</a:t>
            </a:r>
            <a:endParaRPr lang="en-US" sz="2000" dirty="0" smtClean="0">
              <a:latin typeface="Menlo Regular"/>
              <a:cs typeface="Menlo Regula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9370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reducer output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Reducer output is aggregated &amp; sorted by key.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2000" dirty="0" err="1">
                <a:latin typeface="Menlo Regular"/>
                <a:cs typeface="Menlo Regular"/>
              </a:rPr>
              <a:t>carmen</a:t>
            </a:r>
            <a:r>
              <a:rPr lang="en-US" sz="2000" dirty="0">
                <a:latin typeface="Menlo Regular"/>
                <a:cs typeface="Menlo Regular"/>
              </a:rPr>
              <a:t>	2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is	</a:t>
            </a:r>
            <a:r>
              <a:rPr lang="en-US" sz="2000" dirty="0" smtClean="0">
                <a:latin typeface="Menlo Regular"/>
                <a:cs typeface="Menlo Regular"/>
              </a:rPr>
              <a:t>	3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in	</a:t>
            </a:r>
            <a:r>
              <a:rPr lang="en-US" sz="2000" dirty="0" smtClean="0">
                <a:latin typeface="Menlo Regular"/>
                <a:cs typeface="Menlo Regular"/>
              </a:rPr>
              <a:t>	6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the	</a:t>
            </a:r>
            <a:r>
              <a:rPr lang="en-US" sz="2000" dirty="0" smtClean="0">
                <a:latin typeface="Menlo Regular"/>
                <a:cs typeface="Menlo Regular"/>
              </a:rPr>
              <a:t>	5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 err="1">
                <a:latin typeface="Menlo Regular"/>
                <a:cs typeface="Menlo Regular"/>
              </a:rPr>
              <a:t>sandiego</a:t>
            </a:r>
            <a:r>
              <a:rPr lang="en-US" sz="2000" dirty="0">
                <a:latin typeface="Menlo Regular"/>
                <a:cs typeface="Menlo Regular"/>
              </a:rPr>
              <a:t>	1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	</a:t>
            </a:r>
            <a:r>
              <a:rPr lang="en-US" sz="2000" dirty="0" smtClean="0">
                <a:latin typeface="Menlo Regular"/>
                <a:cs typeface="Menlo Regular"/>
              </a:rPr>
              <a:t>	7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world	</a:t>
            </a:r>
            <a:r>
              <a:rPr lang="en-US" sz="2000" dirty="0" smtClean="0">
                <a:latin typeface="Menlo Regular"/>
                <a:cs typeface="Menlo Regular"/>
              </a:rPr>
              <a:t>	4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98244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771900"/>
            <a:ext cx="8426450" cy="1295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V. Exercise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83800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One approach would be to get a huge supercomputer.</a:t>
            </a:r>
          </a:p>
        </p:txBody>
      </p:sp>
    </p:spTree>
    <p:extLst>
      <p:ext uri="{BB962C8B-B14F-4D97-AF65-F5344CB8AC3E}">
        <p14:creationId xmlns:p14="http://schemas.microsoft.com/office/powerpoint/2010/main" val="12963320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One approach would be to get a huge supercomputer.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But this has some obvious drawbacks: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expensive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difficult to maintain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scalability is bounded</a:t>
            </a:r>
          </a:p>
        </p:txBody>
      </p:sp>
    </p:spTree>
    <p:extLst>
      <p:ext uri="{BB962C8B-B14F-4D97-AF65-F5344CB8AC3E}">
        <p14:creationId xmlns:p14="http://schemas.microsoft.com/office/powerpoint/2010/main" val="42238726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32711</TotalTime>
  <Pages>0</Pages>
  <Words>3071</Words>
  <Characters>0</Characters>
  <Application>Microsoft Macintosh PowerPoint</Application>
  <PresentationFormat>Custom</PresentationFormat>
  <Lines>0</Lines>
  <Paragraphs>599</Paragraphs>
  <Slides>77</Slides>
  <Notes>77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77</vt:i4>
      </vt:variant>
    </vt:vector>
  </HeadingPairs>
  <TitlesOfParts>
    <vt:vector size="79" baseType="lpstr">
      <vt:lpstr>GA_Instructor_Template_Deck</vt:lpstr>
      <vt:lpstr>Agenda</vt:lpstr>
      <vt:lpstr>INTRO to DATA SCIENCE map-reduce</vt:lpstr>
      <vt:lpstr>I. big data ii. programming model iii. Implementation details iv. Word count example  exercise: v. Map-reduce using python</vt:lpstr>
      <vt:lpstr> I. big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II. programming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III. implementation details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iV. Word count example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V. Exercise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Admin</dc:creator>
  <cp:keywords/>
  <dc:description/>
  <cp:lastModifiedBy>Aaron Schumacher</cp:lastModifiedBy>
  <cp:revision>9314</cp:revision>
  <cp:lastPrinted>2013-04-25T19:02:49Z</cp:lastPrinted>
  <dcterms:modified xsi:type="dcterms:W3CDTF">2014-05-11T20:20:57Z</dcterms:modified>
</cp:coreProperties>
</file>